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7"/>
  </p:notesMasterIdLst>
  <p:sldIdLst>
    <p:sldId id="258" r:id="rId2"/>
    <p:sldId id="259" r:id="rId3"/>
    <p:sldId id="260" r:id="rId4"/>
    <p:sldId id="272" r:id="rId5"/>
    <p:sldId id="264" r:id="rId6"/>
    <p:sldId id="273" r:id="rId7"/>
    <p:sldId id="276" r:id="rId8"/>
    <p:sldId id="266" r:id="rId9"/>
    <p:sldId id="267" r:id="rId10"/>
    <p:sldId id="268" r:id="rId11"/>
    <p:sldId id="274" r:id="rId12"/>
    <p:sldId id="275" r:id="rId13"/>
    <p:sldId id="269" r:id="rId14"/>
    <p:sldId id="261" r:id="rId15"/>
    <p:sldId id="263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33" autoAdjust="0"/>
    <p:restoredTop sz="94660"/>
  </p:normalViewPr>
  <p:slideViewPr>
    <p:cSldViewPr snapToGrid="0">
      <p:cViewPr>
        <p:scale>
          <a:sx n="60" d="100"/>
          <a:sy n="60" d="100"/>
        </p:scale>
        <p:origin x="135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745C5D-65DD-4F23-A7B5-C8FFCEAFCA09}" type="datetimeFigureOut">
              <a:rPr lang="hu-HU" smtClean="0"/>
              <a:t>2022. 02. 13.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E9F814-D62F-4668-8361-34565ECF40C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193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E9F814-D62F-4668-8361-34565ECF40CC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653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410E8-EBD6-4AC0-B8B7-B2D32945A2ED}" type="datetimeFigureOut">
              <a:rPr lang="hu-HU" smtClean="0"/>
              <a:t>2022. 02. 13.</a:t>
            </a:fld>
            <a:endParaRPr lang="hu-H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8969-589A-4ABC-A37D-6EEA2B42E34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047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8E5DFDD-5404-4581-B101-1EF50B7A2616}" type="datetimeFigureOut">
              <a:rPr lang="hu-HU" smtClean="0"/>
              <a:t>2022. 02. 13.</a:t>
            </a:fld>
            <a:endParaRPr lang="hu-H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7DBA02D-4AFC-4E6C-843E-7474ADE35A03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43087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zis 3">
            <a:extLst>
              <a:ext uri="{FF2B5EF4-FFF2-40B4-BE49-F238E27FC236}">
                <a16:creationId xmlns:a16="http://schemas.microsoft.com/office/drawing/2014/main" id="{306A7B9C-8055-4F65-A4D6-0ACAD1EDF216}"/>
              </a:ext>
            </a:extLst>
          </p:cNvPr>
          <p:cNvSpPr/>
          <p:nvPr/>
        </p:nvSpPr>
        <p:spPr>
          <a:xfrm>
            <a:off x="1800683" y="181846"/>
            <a:ext cx="3589760" cy="28851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llipszis 4">
            <a:extLst>
              <a:ext uri="{FF2B5EF4-FFF2-40B4-BE49-F238E27FC236}">
                <a16:creationId xmlns:a16="http://schemas.microsoft.com/office/drawing/2014/main" id="{4245043D-4302-4A7A-8DBC-135D0616F20A}"/>
              </a:ext>
            </a:extLst>
          </p:cNvPr>
          <p:cNvSpPr/>
          <p:nvPr/>
        </p:nvSpPr>
        <p:spPr>
          <a:xfrm>
            <a:off x="6801557" y="181846"/>
            <a:ext cx="3589760" cy="288515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</a:p>
          <a:p>
            <a:pPr algn="ctr"/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88B83CA-3653-40E8-A9EF-BC22DD9FF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057" y="3298372"/>
            <a:ext cx="9535886" cy="21236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hu-HU" altLang="hu-HU" sz="4400" b="1" dirty="0">
                <a:solidFill>
                  <a:schemeClr val="bg1"/>
                </a:solidFill>
                <a:cs typeface="Arial" panose="020B0604020202020204" pitchFamily="34" charset="0"/>
              </a:rPr>
              <a:t>A mai óra témája:</a:t>
            </a:r>
          </a:p>
          <a:p>
            <a:pPr algn="ctr" eaLnBrk="1" hangingPunct="1"/>
            <a:r>
              <a:rPr lang="hu-HU" altLang="hu-HU" sz="4400" b="1" dirty="0">
                <a:solidFill>
                  <a:schemeClr val="bg1"/>
                </a:solidFill>
                <a:cs typeface="Arial" panose="020B0604020202020204" pitchFamily="34" charset="0"/>
              </a:rPr>
              <a:t>Mit mutat a média tükre?</a:t>
            </a:r>
          </a:p>
          <a:p>
            <a:pPr algn="ctr" eaLnBrk="1" hangingPunct="1"/>
            <a:r>
              <a:rPr lang="hu-HU" sz="4400" i="0" cap="none" dirty="0">
                <a:solidFill>
                  <a:schemeClr val="bg1"/>
                </a:solidFill>
                <a:effectLst/>
                <a:latin typeface="+mj-lt"/>
              </a:rPr>
              <a:t>(1Korinthus 6,12)</a:t>
            </a:r>
            <a:endParaRPr lang="hu-HU" altLang="hu-HU" sz="4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4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299FCF2F-E7C2-4792-B562-7F2D3E891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389156"/>
            <a:ext cx="3511304" cy="2340870"/>
          </a:xfr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374B6AB7-3CB9-4E52-9659-57DC6CAE7CF1}"/>
              </a:ext>
            </a:extLst>
          </p:cNvPr>
          <p:cNvSpPr txBox="1"/>
          <p:nvPr/>
        </p:nvSpPr>
        <p:spPr>
          <a:xfrm>
            <a:off x="2460812" y="626543"/>
            <a:ext cx="812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+mj-lt"/>
              </a:rPr>
              <a:t>KÖZÖSSÉGI OLDALAK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1963F1E5-FEFC-42FB-98C3-12192615C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211" y="1575117"/>
            <a:ext cx="5943600" cy="1770903"/>
          </a:xfrm>
        </p:spPr>
        <p:txBody>
          <a:bodyPr>
            <a:normAutofit/>
          </a:bodyPr>
          <a:lstStyle/>
          <a:p>
            <a:r>
              <a:rPr lang="hu-HU" sz="2200" cap="none" dirty="0"/>
              <a:t>A csoport tagjai közül </a:t>
            </a:r>
            <a:r>
              <a:rPr lang="hu-HU" sz="2200" cap="none" dirty="0" err="1"/>
              <a:t>valamelyikőtök</a:t>
            </a:r>
            <a:r>
              <a:rPr lang="hu-HU" sz="2200" cap="none" dirty="0"/>
              <a:t> készít videókat </a:t>
            </a:r>
            <a:r>
              <a:rPr lang="hu-HU" sz="2200" cap="none" dirty="0" err="1"/>
              <a:t>TikTok</a:t>
            </a:r>
            <a:r>
              <a:rPr lang="hu-HU" sz="2200" cap="none" dirty="0"/>
              <a:t> vagy </a:t>
            </a:r>
            <a:r>
              <a:rPr lang="hu-HU" sz="2200" cap="none" dirty="0" err="1"/>
              <a:t>Youtube</a:t>
            </a:r>
            <a:r>
              <a:rPr lang="hu-HU" sz="2200" cap="none" dirty="0"/>
              <a:t> csatornára? </a:t>
            </a:r>
            <a:br>
              <a:rPr lang="hu-HU" sz="2200" cap="none" dirty="0"/>
            </a:br>
            <a:r>
              <a:rPr lang="hu-HU" sz="2200" cap="none" dirty="0"/>
              <a:t>Mutassátok be egymásnak ezeket a videókat! Mit üzennek rólatok ezek a tartalmak? Milyen céllal </a:t>
            </a:r>
            <a:r>
              <a:rPr lang="hu-HU" sz="2200" cap="none" dirty="0" err="1"/>
              <a:t>készítítek</a:t>
            </a:r>
            <a:r>
              <a:rPr lang="hu-HU" sz="2200" cap="none" dirty="0"/>
              <a:t> őket?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FEC9A45-F252-4EA2-BA1F-929948B05BA6}"/>
              </a:ext>
            </a:extLst>
          </p:cNvPr>
          <p:cNvSpPr txBox="1"/>
          <p:nvPr/>
        </p:nvSpPr>
        <p:spPr>
          <a:xfrm>
            <a:off x="5893676" y="3709819"/>
            <a:ext cx="60982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200" cap="none" dirty="0"/>
              <a:t>Milyen videókat nézel? </a:t>
            </a:r>
            <a:r>
              <a:rPr lang="hu-HU" sz="2200" dirty="0"/>
              <a:t>Keresd vissza a </a:t>
            </a:r>
            <a:r>
              <a:rPr lang="hu-HU" sz="2200" dirty="0" err="1"/>
              <a:t>Youtube</a:t>
            </a:r>
            <a:r>
              <a:rPr lang="hu-HU" sz="2200" dirty="0"/>
              <a:t> előzményeidet! </a:t>
            </a:r>
            <a:r>
              <a:rPr lang="hu-HU" sz="2200" cap="none" dirty="0"/>
              <a:t>Milyen érdeklődési területről tanúskodnak a videók? Beszélgessetek erről!</a:t>
            </a:r>
            <a:endParaRPr lang="hu-HU" sz="2200" dirty="0"/>
          </a:p>
        </p:txBody>
      </p:sp>
      <p:pic>
        <p:nvPicPr>
          <p:cNvPr id="10" name="Kép 9" descr="A képen szöveg látható&#10;&#10;Automatikusan generált leírás">
            <a:extLst>
              <a:ext uri="{FF2B5EF4-FFF2-40B4-BE49-F238E27FC236}">
                <a16:creationId xmlns:a16="http://schemas.microsoft.com/office/drawing/2014/main" id="{C20F04CC-7079-4C57-A37A-CC1017EC7A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36" y="4112448"/>
            <a:ext cx="3511305" cy="234087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A2EE684B-AA20-4832-935D-786B8792FE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9995" y="5490000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1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6FA682-AACB-4EC5-86AB-4E4ED3F1D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8173"/>
            <a:ext cx="10364451" cy="736654"/>
          </a:xfrm>
        </p:spPr>
        <p:txBody>
          <a:bodyPr>
            <a:normAutofit/>
          </a:bodyPr>
          <a:lstStyle/>
          <a:p>
            <a:r>
              <a:rPr lang="hu-HU" sz="3200" b="1" dirty="0"/>
              <a:t>Ki az úr az életem felett?</a:t>
            </a:r>
          </a:p>
        </p:txBody>
      </p:sp>
      <p:pic>
        <p:nvPicPr>
          <p:cNvPr id="5" name="Tartalom helye 4" descr="A képen beltéri, karóra látható&#10;&#10;Automatikusan generált leírás">
            <a:extLst>
              <a:ext uri="{FF2B5EF4-FFF2-40B4-BE49-F238E27FC236}">
                <a16:creationId xmlns:a16="http://schemas.microsoft.com/office/drawing/2014/main" id="{4ECCF004-AC02-4F3A-9E87-915DCD77AA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60" y="1725114"/>
            <a:ext cx="4199284" cy="2362098"/>
          </a:xfr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75043A57-0A17-4364-8DF4-1F26E2F8EC25}"/>
              </a:ext>
            </a:extLst>
          </p:cNvPr>
          <p:cNvSpPr txBox="1"/>
          <p:nvPr/>
        </p:nvSpPr>
        <p:spPr>
          <a:xfrm>
            <a:off x="4706471" y="1031676"/>
            <a:ext cx="73420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dirty="0">
                <a:latin typeface="+mj-lt"/>
              </a:rPr>
              <a:t>Manapság az online térben töltjük életünk egy jelentős részét. Fel kell tennünk magunknak a kérdést, hogy az eszközök, alkalmazások, platformok irányítanak-e bennünket, vagy mi azokat. Azért töltünk jelentős időt az online térben, mert mindez szükségszerű, vagy azért mert már szinte függünk ezektől az alkalmazásoktól. </a:t>
            </a:r>
          </a:p>
          <a:p>
            <a:pPr algn="ctr"/>
            <a:r>
              <a:rPr lang="hu-HU" sz="2000" b="0" i="0" cap="none" dirty="0">
                <a:solidFill>
                  <a:srgbClr val="000000"/>
                </a:solidFill>
                <a:effectLst/>
                <a:latin typeface="+mj-lt"/>
              </a:rPr>
              <a:t>Isten Igéjének van üzenete erre is. Pál apostol ugyan nem ismerte a számítógépet és az internetet, de ezt tanácsolja az Istent követő embereknek:</a:t>
            </a:r>
            <a:r>
              <a:rPr lang="hu-HU" sz="2000" dirty="0">
                <a:latin typeface="+mj-lt"/>
              </a:rPr>
              <a:t>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348D080A-397E-4EAF-B76F-6473730CEE4C}"/>
              </a:ext>
            </a:extLst>
          </p:cNvPr>
          <p:cNvSpPr txBox="1"/>
          <p:nvPr/>
        </p:nvSpPr>
        <p:spPr>
          <a:xfrm>
            <a:off x="4595849" y="3951837"/>
            <a:ext cx="667608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b="0" i="0" cap="none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hu-HU" sz="2000" i="1" dirty="0">
                <a:solidFill>
                  <a:srgbClr val="000000"/>
                </a:solidFill>
                <a:latin typeface="+mj-lt"/>
              </a:rPr>
              <a:t>„Minden szabad nekem, de nem minden használ.</a:t>
            </a:r>
          </a:p>
          <a:p>
            <a:pPr algn="ctr"/>
            <a:r>
              <a:rPr lang="hu-HU" sz="2000" i="1" dirty="0">
                <a:solidFill>
                  <a:srgbClr val="000000"/>
                </a:solidFill>
                <a:latin typeface="+mj-lt"/>
              </a:rPr>
              <a:t>Minden szabad nekem, de nem válok semminek a rabjává.” (1Kor 6,12)</a:t>
            </a:r>
            <a:endParaRPr lang="hu-HU" sz="2000" b="0" i="0" cap="none" dirty="0">
              <a:solidFill>
                <a:srgbClr val="000000"/>
              </a:solidFill>
              <a:effectLst/>
              <a:latin typeface="+mj-lt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B52AB3D-BE21-46D6-BDEC-F8F893685512}"/>
              </a:ext>
            </a:extLst>
          </p:cNvPr>
          <p:cNvSpPr txBox="1"/>
          <p:nvPr/>
        </p:nvSpPr>
        <p:spPr>
          <a:xfrm>
            <a:off x="396565" y="5010716"/>
            <a:ext cx="101256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b="0" i="0" cap="none" dirty="0">
                <a:solidFill>
                  <a:srgbClr val="000000"/>
                </a:solidFill>
                <a:effectLst/>
                <a:latin typeface="+mj-lt"/>
              </a:rPr>
              <a:t>Az apostol itt arról beszél, hogy a keresztyén ember tudatosan él a világban. Ő irányítja az életét, és nem engedi, hogy egy eszköz tegye ezt. A számítógép, telefon, tablet, játék és minden más csak használati tárgy, és csak addig jó, amíg azzal sem magunknak, sem másnak nem ártunk a használatával. Csak addig jó, amíg mi kezeljük, használjuk az eszközöket, és nem az eszközök uralnak bennünket.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12942D21-A81E-4DA4-9696-5FF32C5FB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8309" y="5512280"/>
            <a:ext cx="138369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5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6D2AE163-AE6A-4915-B38D-37C1D5CA2CAC}"/>
              </a:ext>
            </a:extLst>
          </p:cNvPr>
          <p:cNvSpPr txBox="1"/>
          <p:nvPr/>
        </p:nvSpPr>
        <p:spPr>
          <a:xfrm>
            <a:off x="4308663" y="776680"/>
            <a:ext cx="7883338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2000" dirty="0"/>
              <a:t>Tudatosítanunk kell magunkban, hogy a virtuális térben tapasztalt folyamatok nem mindig azonosak a valósággal. A média és az internet tükre sokszor torzít, így magunkat sem látjuk reálisan általa.</a:t>
            </a:r>
          </a:p>
          <a:p>
            <a:pPr algn="ctr">
              <a:spcAft>
                <a:spcPts val="600"/>
              </a:spcAft>
            </a:pPr>
            <a:r>
              <a:rPr lang="hu-HU" sz="2000" dirty="0"/>
              <a:t> A közösségi oldalakon, médiában közzé tett képek jelentős része retusáláson megy keresztül. A fotózást követően igyekeznek szerkesztőprogramokkal a sztárokat szebbé, fiatalabbá, vékonyabbá, izmosabbá formálni. Döbbenetes abba belegondolni, hogy az általunk követett hírességek, a valóságban egészen máshogyan néznek ki, s így olyan képek válnak viszonyítási ponttá, mintává a számunkra, amelyek egy torzított valóságból erednek. 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40369C13-B700-41DC-BA05-64B6EDE75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8309" y="5490000"/>
            <a:ext cx="1383691" cy="1368000"/>
          </a:xfrm>
          <a:prstGeom prst="rect">
            <a:avLst/>
          </a:prstGeom>
        </p:spPr>
      </p:pic>
      <p:pic>
        <p:nvPicPr>
          <p:cNvPr id="11" name="Kép 10" descr="A képen napnyugta, víz, nap, felhők látható&#10;&#10;Automatikusan generált leírás">
            <a:extLst>
              <a:ext uri="{FF2B5EF4-FFF2-40B4-BE49-F238E27FC236}">
                <a16:creationId xmlns:a16="http://schemas.microsoft.com/office/drawing/2014/main" id="{F56B7CB4-E689-4BDF-B4A4-D72B7E97C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77" y="776680"/>
            <a:ext cx="4162985" cy="2775323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E8320583-24D8-420A-901C-FB320F3AF553}"/>
              </a:ext>
            </a:extLst>
          </p:cNvPr>
          <p:cNvSpPr txBox="1"/>
          <p:nvPr/>
        </p:nvSpPr>
        <p:spPr>
          <a:xfrm>
            <a:off x="-1" y="3995678"/>
            <a:ext cx="1065007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000" dirty="0"/>
              <a:t>A közösségi oldalakon szeretjük az életünk boldog pillanatait megosztani, a jót kiemelni, s így amikor mások képeit követjük, azt gondoljuk, hogy csak nekünk vannak problémáink. Isten arra hív, hogy reálisan lássuk önmagunkat. Ő nem egy Instagram bejegyzés alapján ítél meg, hanem látja a teljes életünket, minden tulajdonságunkat, képességünket, nehézségünket. </a:t>
            </a:r>
          </a:p>
          <a:p>
            <a:pPr algn="ctr"/>
            <a:r>
              <a:rPr lang="hu-HU" sz="2000" dirty="0"/>
              <a:t>Ha Isten az Úr az életünk felett, akkor a média torz tükrén túl megláthatjuk valódi értékeinket. Nem a média teremtette rabságban, hanem az Isten által adott szabadságban. Mert az igazi szabadság az, amikor nem eszközök vagy alkalmazások határoznak meg, hanem egyedül Isten. </a:t>
            </a:r>
          </a:p>
        </p:txBody>
      </p:sp>
      <p:sp>
        <p:nvSpPr>
          <p:cNvPr id="10" name="Cím 1">
            <a:extLst>
              <a:ext uri="{FF2B5EF4-FFF2-40B4-BE49-F238E27FC236}">
                <a16:creationId xmlns:a16="http://schemas.microsoft.com/office/drawing/2014/main" id="{5E89BD70-0F45-4C54-B208-1D84CAB37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8173"/>
            <a:ext cx="10364451" cy="736654"/>
          </a:xfrm>
        </p:spPr>
        <p:txBody>
          <a:bodyPr>
            <a:normAutofit/>
          </a:bodyPr>
          <a:lstStyle/>
          <a:p>
            <a:r>
              <a:rPr lang="hu-HU" sz="3200" b="1" dirty="0"/>
              <a:t>Ki az úr az életem felett?</a:t>
            </a:r>
          </a:p>
        </p:txBody>
      </p:sp>
    </p:spTree>
    <p:extLst>
      <p:ext uri="{BB962C8B-B14F-4D97-AF65-F5344CB8AC3E}">
        <p14:creationId xmlns:p14="http://schemas.microsoft.com/office/powerpoint/2010/main" val="91371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285936-A6A4-4984-84D8-F08EEC73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22257"/>
            <a:ext cx="10364451" cy="1323810"/>
          </a:xfrm>
        </p:spPr>
        <p:txBody>
          <a:bodyPr>
            <a:normAutofit fontScale="90000"/>
          </a:bodyPr>
          <a:lstStyle/>
          <a:p>
            <a:r>
              <a:rPr lang="hu-HU" sz="3200" b="1" dirty="0"/>
              <a:t>Ismered az alábbi fogalmakat?</a:t>
            </a:r>
            <a:br>
              <a:rPr lang="hu-HU" sz="3200" b="1" dirty="0"/>
            </a:br>
            <a:r>
              <a:rPr lang="hu-HU" sz="3200" b="1" dirty="0"/>
              <a:t>Kattints a piros téglalapokra és ellenőrizd a tudásod!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17801ADB-1800-41A7-9277-8031E7096818}"/>
              </a:ext>
            </a:extLst>
          </p:cNvPr>
          <p:cNvSpPr txBox="1"/>
          <p:nvPr/>
        </p:nvSpPr>
        <p:spPr>
          <a:xfrm>
            <a:off x="264361" y="1510229"/>
            <a:ext cx="3881043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Az interneten mások számára mutatott személyiség a posztokon, csevegéseken, leveleken, fényképeinken keresztül.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BF0ADE8-931D-4132-B049-D26B69882BFE}"/>
              </a:ext>
            </a:extLst>
          </p:cNvPr>
          <p:cNvSpPr/>
          <p:nvPr/>
        </p:nvSpPr>
        <p:spPr>
          <a:xfrm>
            <a:off x="5409068" y="5889571"/>
            <a:ext cx="4165237" cy="8461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/>
              <a:t>DIGITÁLIS LÁBNYOM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0309C51F-7C9C-4213-B97F-EDEEE65D8D0D}"/>
              </a:ext>
            </a:extLst>
          </p:cNvPr>
          <p:cNvSpPr/>
          <p:nvPr/>
        </p:nvSpPr>
        <p:spPr>
          <a:xfrm>
            <a:off x="394252" y="2950186"/>
            <a:ext cx="3621262" cy="8461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/>
              <a:t>ONLINE IDENITÁS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502B2CAF-153C-4C48-BE4E-05C488EC145A}"/>
              </a:ext>
            </a:extLst>
          </p:cNvPr>
          <p:cNvSpPr/>
          <p:nvPr/>
        </p:nvSpPr>
        <p:spPr>
          <a:xfrm>
            <a:off x="4357841" y="2955316"/>
            <a:ext cx="3621262" cy="8461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/>
              <a:t>NETIKETT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F6BA9AE3-08BD-4172-8FED-8CC969266E32}"/>
              </a:ext>
            </a:extLst>
          </p:cNvPr>
          <p:cNvSpPr/>
          <p:nvPr/>
        </p:nvSpPr>
        <p:spPr>
          <a:xfrm>
            <a:off x="8321430" y="2950186"/>
            <a:ext cx="3621262" cy="8461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/>
              <a:t>EMOTIKON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63AF8D1-ED1C-48DC-A3F9-DC3382C0A384}"/>
              </a:ext>
            </a:extLst>
          </p:cNvPr>
          <p:cNvSpPr/>
          <p:nvPr/>
        </p:nvSpPr>
        <p:spPr>
          <a:xfrm>
            <a:off x="558852" y="5889571"/>
            <a:ext cx="4413450" cy="84617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200" b="1" dirty="0"/>
              <a:t>VIRTUÁLIS TÉR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C5332D96-0BD6-4C15-8231-0117F1154499}"/>
              </a:ext>
            </a:extLst>
          </p:cNvPr>
          <p:cNvSpPr txBox="1"/>
          <p:nvPr/>
        </p:nvSpPr>
        <p:spPr>
          <a:xfrm>
            <a:off x="558852" y="4166194"/>
            <a:ext cx="4413450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Számítógépek által generált, a valóságban nem létező világ, amelyben másokkal cseveghetünk, közösségi oldalakon találkozhatunk, vagy információk után kutathatunk.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DE5B6DE5-9863-4479-9CDF-73C62A218258}"/>
              </a:ext>
            </a:extLst>
          </p:cNvPr>
          <p:cNvSpPr txBox="1"/>
          <p:nvPr/>
        </p:nvSpPr>
        <p:spPr>
          <a:xfrm>
            <a:off x="5409069" y="4443193"/>
            <a:ext cx="4165236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Minden, ami a webre felkerül, látható és elérhető mások számára. Minden mondatunk, alkotásunk, fényképünk emléket hagy rólunk a jövő számára.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8004B700-EE6E-40C8-B745-0AC4181F3562}"/>
              </a:ext>
            </a:extLst>
          </p:cNvPr>
          <p:cNvSpPr txBox="1"/>
          <p:nvPr/>
        </p:nvSpPr>
        <p:spPr>
          <a:xfrm>
            <a:off x="8321430" y="1562739"/>
            <a:ext cx="3621261" cy="120032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dirty="0">
                <a:solidFill>
                  <a:srgbClr val="000000"/>
                </a:solidFill>
                <a:latin typeface="+mj-lt"/>
              </a:rPr>
              <a:t>K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özismertebb nevén smiley. Rövid rajzos vagy írásos jelek, amelyek az érzelmek kifejezésére szolgálnak.</a:t>
            </a:r>
            <a:endParaRPr lang="hu-HU" dirty="0">
              <a:latin typeface="+mj-lt"/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B9F7E84-E393-473B-AE83-68BA2790304D}"/>
              </a:ext>
            </a:extLst>
          </p:cNvPr>
          <p:cNvSpPr txBox="1"/>
          <p:nvPr/>
        </p:nvSpPr>
        <p:spPr>
          <a:xfrm>
            <a:off x="4357841" y="1626107"/>
            <a:ext cx="3621262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Az internetre vonatkozó illemszabályok, viselkedési formák, szokások gyűjteménye.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F331519-2E1A-4446-941D-D55B6D1B7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016" y="5508287"/>
            <a:ext cx="1374984" cy="1368000"/>
          </a:xfrm>
          <a:prstGeom prst="rect">
            <a:avLst/>
          </a:prstGeom>
        </p:spPr>
      </p:pic>
      <p:sp>
        <p:nvSpPr>
          <p:cNvPr id="4" name="Akciógomb: Tovább vagy Következő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4D873C46-0461-499A-94CE-8366F484D327}"/>
              </a:ext>
            </a:extLst>
          </p:cNvPr>
          <p:cNvSpPr/>
          <p:nvPr/>
        </p:nvSpPr>
        <p:spPr>
          <a:xfrm>
            <a:off x="9725726" y="5838446"/>
            <a:ext cx="939869" cy="9484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533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kültéri, levegő, úszás látható&#10;&#10;Automatikusan generált leírás">
            <a:extLst>
              <a:ext uri="{FF2B5EF4-FFF2-40B4-BE49-F238E27FC236}">
                <a16:creationId xmlns:a16="http://schemas.microsoft.com/office/drawing/2014/main" id="{75EE9E5C-D859-4547-9AC7-D820420B4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121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8CAE7637-7D4B-4D04-8FFF-26A0DBE0A7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77" t="887" r="2783" b="-887"/>
          <a:stretch/>
        </p:blipFill>
        <p:spPr>
          <a:xfrm>
            <a:off x="10824000" y="6544100"/>
            <a:ext cx="1368000" cy="136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52ED56A9-8838-4517-A503-9A6F417FE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978190" cy="7922598"/>
          </a:xfrm>
          <a:prstGeom prst="rect">
            <a:avLst/>
          </a:prstGeom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DC27A6E3-18A6-4782-9DD1-B458B71F3B90}"/>
              </a:ext>
            </a:extLst>
          </p:cNvPr>
          <p:cNvSpPr/>
          <p:nvPr/>
        </p:nvSpPr>
        <p:spPr>
          <a:xfrm>
            <a:off x="8293769" y="1098793"/>
            <a:ext cx="3699864" cy="501675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hu-HU" sz="3200" b="0" dirty="0">
                <a:solidFill>
                  <a:schemeClr val="bg1"/>
                </a:solidFill>
                <a:effectLst/>
                <a:latin typeface="+mj-lt"/>
              </a:rPr>
              <a:t>„Minden szabad nekem,</a:t>
            </a:r>
          </a:p>
          <a:p>
            <a:pPr algn="ctr"/>
            <a:r>
              <a:rPr lang="hu-HU" sz="3200" b="0" dirty="0">
                <a:solidFill>
                  <a:schemeClr val="bg1"/>
                </a:solidFill>
                <a:effectLst/>
                <a:latin typeface="+mj-lt"/>
              </a:rPr>
              <a:t>de nem minden használ.</a:t>
            </a:r>
          </a:p>
          <a:p>
            <a:pPr algn="ctr"/>
            <a:r>
              <a:rPr lang="hu-HU" sz="3200" b="0" dirty="0">
                <a:solidFill>
                  <a:schemeClr val="bg1"/>
                </a:solidFill>
                <a:effectLst/>
                <a:latin typeface="+mj-lt"/>
              </a:rPr>
              <a:t>Minden szabad nekem,</a:t>
            </a:r>
          </a:p>
          <a:p>
            <a:pPr algn="ctr"/>
            <a:r>
              <a:rPr lang="hu-HU" sz="3200" b="0" dirty="0">
                <a:solidFill>
                  <a:schemeClr val="bg1"/>
                </a:solidFill>
                <a:effectLst/>
                <a:latin typeface="+mj-lt"/>
              </a:rPr>
              <a:t>de nem válok semminek a rabjává.”</a:t>
            </a:r>
          </a:p>
          <a:p>
            <a:pPr algn="ctr"/>
            <a:r>
              <a:rPr lang="hu-HU" sz="3200" b="0" dirty="0">
                <a:solidFill>
                  <a:schemeClr val="bg1"/>
                </a:solidFill>
                <a:effectLst/>
                <a:latin typeface="+mj-lt"/>
              </a:rPr>
              <a:t>(1Kor 6,12)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1E2281B-5C15-4EBD-B894-02B540EF328D}"/>
              </a:ext>
            </a:extLst>
          </p:cNvPr>
          <p:cNvSpPr txBox="1"/>
          <p:nvPr/>
        </p:nvSpPr>
        <p:spPr>
          <a:xfrm>
            <a:off x="3892765" y="390907"/>
            <a:ext cx="46895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latin typeface="Arial" panose="020B0604020202020204" pitchFamily="34" charset="0"/>
                <a:cs typeface="Arial" panose="020B0604020202020204" pitchFamily="34" charset="0"/>
              </a:rPr>
              <a:t>Aranymondás</a:t>
            </a:r>
          </a:p>
        </p:txBody>
      </p:sp>
    </p:spTree>
    <p:extLst>
      <p:ext uri="{BB962C8B-B14F-4D97-AF65-F5344CB8AC3E}">
        <p14:creationId xmlns:p14="http://schemas.microsoft.com/office/powerpoint/2010/main" val="150060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680752"/>
            <a:ext cx="1524000" cy="1177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627414" y="-315387"/>
            <a:ext cx="3606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3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b="1" dirty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</a:p>
        </p:txBody>
      </p:sp>
      <p:sp>
        <p:nvSpPr>
          <p:cNvPr id="5" name="Tekercs vízszintesen 4"/>
          <p:cNvSpPr/>
          <p:nvPr/>
        </p:nvSpPr>
        <p:spPr>
          <a:xfrm>
            <a:off x="1627414" y="-66372"/>
            <a:ext cx="10031187" cy="6489410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  <p:sp>
        <p:nvSpPr>
          <p:cNvPr id="6" name="Ellipszis 5">
            <a:extLst>
              <a:ext uri="{FF2B5EF4-FFF2-40B4-BE49-F238E27FC236}">
                <a16:creationId xmlns:a16="http://schemas.microsoft.com/office/drawing/2014/main" id="{7A7BBFAF-B329-4D1D-9C32-E7D40B8E25D2}"/>
              </a:ext>
            </a:extLst>
          </p:cNvPr>
          <p:cNvSpPr/>
          <p:nvPr/>
        </p:nvSpPr>
        <p:spPr>
          <a:xfrm>
            <a:off x="2438400" y="5680752"/>
            <a:ext cx="3282950" cy="113877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4A826487-ED0A-4FAB-BEFE-70A6F8B3186B}"/>
              </a:ext>
            </a:extLst>
          </p:cNvPr>
          <p:cNvSpPr txBox="1"/>
          <p:nvPr/>
        </p:nvSpPr>
        <p:spPr>
          <a:xfrm>
            <a:off x="2438400" y="5703837"/>
            <a:ext cx="3282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4349F468-F9A7-4B57-9F9B-63E026247A7E}"/>
              </a:ext>
            </a:extLst>
          </p:cNvPr>
          <p:cNvSpPr/>
          <p:nvPr/>
        </p:nvSpPr>
        <p:spPr>
          <a:xfrm>
            <a:off x="5234214" y="5562616"/>
            <a:ext cx="6096000" cy="646331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3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Áldás, békesség!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E51DEB9E-2E23-49A3-BBAF-AF071C9B51FB}"/>
              </a:ext>
            </a:extLst>
          </p:cNvPr>
          <p:cNvSpPr/>
          <p:nvPr/>
        </p:nvSpPr>
        <p:spPr>
          <a:xfrm>
            <a:off x="5812790" y="6208947"/>
            <a:ext cx="4413251" cy="215444"/>
          </a:xfrm>
          <a:prstGeom prst="rect">
            <a:avLst/>
          </a:prstGeom>
          <a:ln w="50800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800" b="0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hu-HU" sz="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Források: pixabay.com, refpedi.hu</a:t>
            </a:r>
          </a:p>
        </p:txBody>
      </p:sp>
    </p:spTree>
    <p:extLst>
      <p:ext uri="{BB962C8B-B14F-4D97-AF65-F5344CB8AC3E}">
        <p14:creationId xmlns:p14="http://schemas.microsoft.com/office/powerpoint/2010/main" val="180758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ED235FF3-DFF6-420A-A3EB-D7AA1579142B}"/>
              </a:ext>
            </a:extLst>
          </p:cNvPr>
          <p:cNvSpPr txBox="1"/>
          <p:nvPr/>
        </p:nvSpPr>
        <p:spPr>
          <a:xfrm>
            <a:off x="1291770" y="797510"/>
            <a:ext cx="4804230" cy="4832092"/>
          </a:xfrm>
          <a:prstGeom prst="rect">
            <a:avLst/>
          </a:prstGeom>
          <a:solidFill>
            <a:srgbClr val="92D050"/>
          </a:solidFill>
          <a:ln w="476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Kedves Hittanos Barátom!</a:t>
            </a:r>
          </a:p>
          <a:p>
            <a:pPr algn="ctr"/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szükséged lesz a következőkre: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Internet kapcsolat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Laptop, okostelefon vagy tablet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Hangszóró vagy fülhallgató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Lelkes és nyitott hozzáállásod.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hu-H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EB40C60-A893-44AE-A5B3-CC490B325101}"/>
              </a:ext>
            </a:extLst>
          </p:cNvPr>
          <p:cNvSpPr/>
          <p:nvPr/>
        </p:nvSpPr>
        <p:spPr>
          <a:xfrm>
            <a:off x="6458857" y="2644507"/>
            <a:ext cx="5302293" cy="412640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Kérlek, hogy olvasd el a diákon szereplő információkat és kövesd az utasításokat!</a:t>
            </a:r>
          </a:p>
          <a:p>
            <a:pPr algn="ctr"/>
            <a:endParaRPr lang="hu-HU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Állítsd be a diavetítést és indítsd el a PPT-t! </a:t>
            </a:r>
          </a:p>
        </p:txBody>
      </p:sp>
    </p:spTree>
    <p:extLst>
      <p:ext uri="{BB962C8B-B14F-4D97-AF65-F5344CB8AC3E}">
        <p14:creationId xmlns:p14="http://schemas.microsoft.com/office/powerpoint/2010/main" val="12498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Kép 7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979" y="5219554"/>
            <a:ext cx="1768021" cy="1638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Szövegdoboz 4"/>
          <p:cNvSpPr txBox="1">
            <a:spLocks noChangeArrowheads="1"/>
          </p:cNvSpPr>
          <p:nvPr/>
        </p:nvSpPr>
        <p:spPr bwMode="auto">
          <a:xfrm>
            <a:off x="1627414" y="-315387"/>
            <a:ext cx="360680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hu-HU" altLang="hu-HU" sz="36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ctr" eaLnBrk="1" hangingPunct="1"/>
            <a:r>
              <a:rPr lang="hu-HU" altLang="hu-HU" sz="3200" b="1" dirty="0">
                <a:solidFill>
                  <a:srgbClr val="000000"/>
                </a:solidFill>
                <a:cs typeface="Arial" panose="020B0604020202020204" pitchFamily="34" charset="0"/>
              </a:rPr>
              <a:t>Imádkozzunk!</a:t>
            </a:r>
          </a:p>
        </p:txBody>
      </p:sp>
      <p:sp>
        <p:nvSpPr>
          <p:cNvPr id="5" name="Tekercs vízszintesen 4"/>
          <p:cNvSpPr/>
          <p:nvPr/>
        </p:nvSpPr>
        <p:spPr>
          <a:xfrm>
            <a:off x="827314" y="79828"/>
            <a:ext cx="10031187" cy="6489410"/>
          </a:xfrm>
          <a:prstGeom prst="horizontalScroll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 Atyánk, aki a mennyekben vagy.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Szenteltessék meg a te neved, jöjjön el a te országod,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legyen meg a te akaratod, amint a mennyben, úgy a földön is.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Mindennapi kenyerünket add meg nekünk ma,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bocsásd meg vétkeinket, minképpen mi is megbocsátunk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az ellenünk vétkezőknek.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És ne vigy minket kísértésbe, de szabadíts meg a gonosztól,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Mert Tiéd az ország, a hatalom, és a dicsőség</a:t>
            </a:r>
            <a:r>
              <a:rPr lang="hu-HU" sz="2400" b="1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mindörökké.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				Ámen. </a:t>
            </a:r>
          </a:p>
        </p:txBody>
      </p:sp>
    </p:spTree>
    <p:extLst>
      <p:ext uri="{BB962C8B-B14F-4D97-AF65-F5344CB8AC3E}">
        <p14:creationId xmlns:p14="http://schemas.microsoft.com/office/powerpoint/2010/main" val="425088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8D1D63-EA6D-4EF3-BEAB-7C4FEBD4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36493"/>
            <a:ext cx="10364451" cy="788895"/>
          </a:xfrm>
        </p:spPr>
        <p:txBody>
          <a:bodyPr>
            <a:normAutofit/>
          </a:bodyPr>
          <a:lstStyle/>
          <a:p>
            <a:r>
              <a:rPr lang="hu-HU" sz="3200" b="1" dirty="0"/>
              <a:t>Ki vagyok én?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56E7FD-FCA0-4550-AD69-3A04F7F53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1563762"/>
            <a:ext cx="5441577" cy="3173506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cap="none" dirty="0"/>
              <a:t>Talán észre sem vesszük, de az emberi kapcsolataink egy jelentős részét az online térben éljük. Facebook csoportokban vitatunk meg fontos témákat, Messengeren beszéljük meg ügyes-bajos dolgainkat, Instagramon követjük a régen látott ismerőseink életét, és számítógépes játékok segítségével a világ távoli pontján lévő emberekkel beszélgetünk.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4ADEC92-118F-4250-97AE-D3B434D54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566" y="5490000"/>
            <a:ext cx="1389081" cy="136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0EF7D8F5-7BE3-464D-93C8-4918FCD30B60}"/>
              </a:ext>
            </a:extLst>
          </p:cNvPr>
          <p:cNvSpPr txBox="1"/>
          <p:nvPr/>
        </p:nvSpPr>
        <p:spPr>
          <a:xfrm>
            <a:off x="2514600" y="5294238"/>
            <a:ext cx="6760507" cy="1323439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u-HU" sz="2000" cap="none" dirty="0"/>
              <a:t>De vajon online ugyanazok az emberek vagyunk, mint szemtől szembe? Vagy más tulajdonságaink kerülnek előtérbe? </a:t>
            </a:r>
          </a:p>
          <a:p>
            <a:pPr marL="0" indent="0" algn="ctr">
              <a:buNone/>
            </a:pPr>
            <a:r>
              <a:rPr lang="hu-HU" sz="2000" cap="none" dirty="0"/>
              <a:t>A mai órán ezekre a kérdésekre keressük a választ. </a:t>
            </a:r>
          </a:p>
        </p:txBody>
      </p:sp>
      <p:pic>
        <p:nvPicPr>
          <p:cNvPr id="9" name="Kép 8" descr="A képen szöveg látható&#10;&#10;Automatikusan generált leírás">
            <a:extLst>
              <a:ext uri="{FF2B5EF4-FFF2-40B4-BE49-F238E27FC236}">
                <a16:creationId xmlns:a16="http://schemas.microsoft.com/office/drawing/2014/main" id="{98FB4DFB-426E-4F1D-9474-CC41E64F00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4" y="1563762"/>
            <a:ext cx="4760259" cy="317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6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AB3FB7-5708-4B6C-BD4D-71400B68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706" y="167289"/>
            <a:ext cx="11727684" cy="1009871"/>
          </a:xfrm>
        </p:spPr>
        <p:txBody>
          <a:bodyPr>
            <a:normAutofit fontScale="90000"/>
          </a:bodyPr>
          <a:lstStyle/>
          <a:p>
            <a:r>
              <a:rPr lang="hu-HU" sz="2800" cap="none" dirty="0"/>
              <a:t>Mielőtt megvizsgáljuk, hogy miképpen vagyunk jelen az online térben, térképezd fel az időbeosztásodat! Másold le a füzetedbe és töltsd ki az alábbi táblázatot!</a:t>
            </a:r>
          </a:p>
        </p:txBody>
      </p:sp>
      <p:pic>
        <p:nvPicPr>
          <p:cNvPr id="6" name="Kép 5" descr="A képen szöveg, óra, fal, különböző látható&#10;&#10;Automatikusan generált leírás">
            <a:extLst>
              <a:ext uri="{FF2B5EF4-FFF2-40B4-BE49-F238E27FC236}">
                <a16:creationId xmlns:a16="http://schemas.microsoft.com/office/drawing/2014/main" id="{5578F4C0-F044-4A81-85A2-9FD484B5C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1177160"/>
            <a:ext cx="3112602" cy="2075068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EAE2B541-526A-4F7A-9A88-85F3595EB0B6}"/>
              </a:ext>
            </a:extLst>
          </p:cNvPr>
          <p:cNvSpPr txBox="1">
            <a:spLocks/>
          </p:cNvSpPr>
          <p:nvPr/>
        </p:nvSpPr>
        <p:spPr>
          <a:xfrm>
            <a:off x="3133165" y="1656051"/>
            <a:ext cx="815076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z="3200" b="1" dirty="0"/>
              <a:t>Mivel töltöd az idődet A hétköznapokon?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C33CC4DA-8CB2-49BE-A1B4-7CAB1D2B9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635" y="5490000"/>
            <a:ext cx="1376365" cy="1368000"/>
          </a:xfrm>
          <a:prstGeom prst="rect">
            <a:avLst/>
          </a:prstGeom>
        </p:spPr>
      </p:pic>
      <p:graphicFrame>
        <p:nvGraphicFramePr>
          <p:cNvPr id="4" name="Táblázat 7">
            <a:extLst>
              <a:ext uri="{FF2B5EF4-FFF2-40B4-BE49-F238E27FC236}">
                <a16:creationId xmlns:a16="http://schemas.microsoft.com/office/drawing/2014/main" id="{F2C1453E-7CDA-4004-BE80-0FD52E091F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51007"/>
              </p:ext>
            </p:extLst>
          </p:nvPr>
        </p:nvGraphicFramePr>
        <p:xfrm>
          <a:off x="1573306" y="3353151"/>
          <a:ext cx="9242329" cy="3337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9929">
                  <a:extLst>
                    <a:ext uri="{9D8B030D-6E8A-4147-A177-3AD203B41FA5}">
                      <a16:colId xmlns:a16="http://schemas.microsoft.com/office/drawing/2014/main" val="210740152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17812344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9739213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83140298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0406509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cap="none" dirty="0"/>
                        <a:t>&gt;1 óra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cap="none" dirty="0"/>
                        <a:t>1-2 óra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cap="none" dirty="0"/>
                        <a:t>2-4 óra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1800" cap="none" dirty="0"/>
                        <a:t>4 óránál több</a:t>
                      </a:r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485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cap="none" dirty="0"/>
                        <a:t>Együttlét a barátokkal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737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cap="none" dirty="0"/>
                        <a:t>Családi programok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940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cap="none" dirty="0"/>
                        <a:t>Film- és sorozatnézés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21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cap="none" dirty="0"/>
                        <a:t>Számítógépes játék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18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cap="none" dirty="0"/>
                        <a:t>Iskolában töltött idő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9563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cap="none" dirty="0"/>
                        <a:t>Otthoni tanulás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63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cap="none" dirty="0"/>
                        <a:t>Alvás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3520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cap="none" dirty="0"/>
                        <a:t>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hu-H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1525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282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AAB3FB7-5708-4B6C-BD4D-71400B68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9821" y="1170932"/>
            <a:ext cx="7445814" cy="1596177"/>
          </a:xfrm>
        </p:spPr>
        <p:txBody>
          <a:bodyPr>
            <a:normAutofit/>
          </a:bodyPr>
          <a:lstStyle/>
          <a:p>
            <a:r>
              <a:rPr lang="hu-HU" sz="3200" b="1" dirty="0"/>
              <a:t>Mivel töltöd az idődet hétvégenként?</a:t>
            </a:r>
          </a:p>
        </p:txBody>
      </p:sp>
      <p:pic>
        <p:nvPicPr>
          <p:cNvPr id="6" name="Kép 5" descr="A képen szöveg, óra, fal, különböző látható&#10;&#10;Automatikusan generált leírás">
            <a:extLst>
              <a:ext uri="{FF2B5EF4-FFF2-40B4-BE49-F238E27FC236}">
                <a16:creationId xmlns:a16="http://schemas.microsoft.com/office/drawing/2014/main" id="{5578F4C0-F044-4A81-85A2-9FD484B5C3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7" y="497493"/>
            <a:ext cx="3112602" cy="207506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4D019E3C-6336-441F-AC80-EDED9CD62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635" y="5490000"/>
            <a:ext cx="1376365" cy="1368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FC018D5-7670-4E82-AC74-57E9782FB2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944" y="2961658"/>
            <a:ext cx="9266723" cy="3462828"/>
          </a:xfrm>
          <a:prstGeom prst="rect">
            <a:avLst/>
          </a:prstGeom>
        </p:spPr>
      </p:pic>
      <p:sp>
        <p:nvSpPr>
          <p:cNvPr id="10" name="Cím 1">
            <a:extLst>
              <a:ext uri="{FF2B5EF4-FFF2-40B4-BE49-F238E27FC236}">
                <a16:creationId xmlns:a16="http://schemas.microsoft.com/office/drawing/2014/main" id="{2965F72C-F899-49B8-87C4-21C8480373F9}"/>
              </a:ext>
            </a:extLst>
          </p:cNvPr>
          <p:cNvSpPr txBox="1">
            <a:spLocks/>
          </p:cNvSpPr>
          <p:nvPr/>
        </p:nvSpPr>
        <p:spPr>
          <a:xfrm>
            <a:off x="9609882" y="1323704"/>
            <a:ext cx="2411506" cy="1930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z="2400" cap="none" dirty="0"/>
              <a:t>Másold le a füzetedbe és töltsd ki az alábbi táblázatot!</a:t>
            </a:r>
          </a:p>
        </p:txBody>
      </p:sp>
    </p:spTree>
    <p:extLst>
      <p:ext uri="{BB962C8B-B14F-4D97-AF65-F5344CB8AC3E}">
        <p14:creationId xmlns:p14="http://schemas.microsoft.com/office/powerpoint/2010/main" val="361795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F1C5D8-8A2B-4775-A4CD-DB06C30BB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692" y="134471"/>
            <a:ext cx="10364451" cy="1008529"/>
          </a:xfrm>
        </p:spPr>
        <p:txBody>
          <a:bodyPr>
            <a:normAutofit/>
          </a:bodyPr>
          <a:lstStyle/>
          <a:p>
            <a:r>
              <a:rPr lang="hu-HU" sz="3200" b="1" dirty="0"/>
              <a:t>Mennyi időt töltesz az online térben? </a:t>
            </a:r>
          </a:p>
        </p:txBody>
      </p:sp>
      <p:pic>
        <p:nvPicPr>
          <p:cNvPr id="5" name="Tartalom helye 4" descr="A képen szöveg, képernyőkép, fekete, képernyő látható&#10;&#10;Automatikusan generált leírás">
            <a:extLst>
              <a:ext uri="{FF2B5EF4-FFF2-40B4-BE49-F238E27FC236}">
                <a16:creationId xmlns:a16="http://schemas.microsoft.com/office/drawing/2014/main" id="{31847475-63AD-42D3-AEB5-D8CC37CF96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7" b="14538"/>
          <a:stretch/>
        </p:blipFill>
        <p:spPr>
          <a:xfrm>
            <a:off x="3115328" y="2577790"/>
            <a:ext cx="2580161" cy="2510528"/>
          </a:xfrm>
        </p:spPr>
      </p:pic>
      <p:pic>
        <p:nvPicPr>
          <p:cNvPr id="7" name="Kép 6" descr="A képen szöveg, monitor, képernyőkép, fekete látható&#10;&#10;Automatikusan generált leírás">
            <a:extLst>
              <a:ext uri="{FF2B5EF4-FFF2-40B4-BE49-F238E27FC236}">
                <a16:creationId xmlns:a16="http://schemas.microsoft.com/office/drawing/2014/main" id="{ED0614B3-07DF-4E7B-832F-DEF8F42AA5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2" b="15294"/>
          <a:stretch/>
        </p:blipFill>
        <p:spPr>
          <a:xfrm>
            <a:off x="252289" y="1143000"/>
            <a:ext cx="2646499" cy="2510528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425441C5-91B5-497E-B84D-676F011CE32D}"/>
              </a:ext>
            </a:extLst>
          </p:cNvPr>
          <p:cNvSpPr txBox="1"/>
          <p:nvPr/>
        </p:nvSpPr>
        <p:spPr>
          <a:xfrm>
            <a:off x="5912029" y="1005260"/>
            <a:ext cx="602768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dirty="0"/>
              <a:t>A két táblázatot kitöltve láthatod, hogy hány órát töltesz hétköznaponként és hétvégén az online térben. Megfelelő, sok vagy megdöbbentően sok számodra az összesített óraszám? </a:t>
            </a:r>
          </a:p>
          <a:p>
            <a:pPr algn="ctr"/>
            <a:r>
              <a:rPr lang="hu-HU" sz="2200" dirty="0"/>
              <a:t>Mivel jelentős időtartamról van szó, fontos megvizsgálnunk, hogy miképpen hat ránk. Milyen értékeket erősít, vagy éppen milyen félelmeket kelt bennünk. Ha ezeket megvizsgáljuk, jobban fogjuk látni értékeinket, erősségeinket, gyengeségeinket.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AA4BC49-EE0F-4EE1-8914-BCF9B0E98FB6}"/>
              </a:ext>
            </a:extLst>
          </p:cNvPr>
          <p:cNvSpPr txBox="1"/>
          <p:nvPr/>
        </p:nvSpPr>
        <p:spPr>
          <a:xfrm>
            <a:off x="5912029" y="5369313"/>
            <a:ext cx="4783409" cy="10156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chemeClr val="bg1"/>
                </a:solidFill>
              </a:rPr>
              <a:t>Kattints tovább, és a továbbiakban megvizsgáljuk, hogy az online terek miképpen formálnak!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5FF1F85-50D6-4279-8273-CC7D424D39AB}"/>
              </a:ext>
            </a:extLst>
          </p:cNvPr>
          <p:cNvSpPr txBox="1"/>
          <p:nvPr/>
        </p:nvSpPr>
        <p:spPr>
          <a:xfrm>
            <a:off x="723623" y="5361057"/>
            <a:ext cx="4783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/>
              <a:t>Figyeld meg a telefonod képernyőidő számlálóját is!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02AB9EC9-1EEE-452D-8B70-F63B97E21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9409" y="5490000"/>
            <a:ext cx="138908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6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FFECCA-D25B-4B4E-BBA9-D4D16B40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810" y="352458"/>
            <a:ext cx="8516190" cy="1596177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hu-HU" sz="2400" cap="none" dirty="0"/>
              <a:t>Sokan néznek </a:t>
            </a:r>
            <a:r>
              <a:rPr lang="hu-HU" sz="2400" cap="none" dirty="0" err="1"/>
              <a:t>sorozatokat</a:t>
            </a:r>
            <a:r>
              <a:rPr lang="hu-HU" sz="2400" cap="none" dirty="0"/>
              <a:t>.  Van, aki a tévében, van, aki különböző streaming oldalakon. Beszélgessetek arról, hogy milyen filmeket, </a:t>
            </a:r>
            <a:r>
              <a:rPr lang="hu-HU" sz="2400" cap="none" dirty="0" err="1"/>
              <a:t>sorozatokat</a:t>
            </a:r>
            <a:r>
              <a:rPr lang="hu-HU" sz="2400" cap="none" dirty="0"/>
              <a:t> néztek!</a:t>
            </a:r>
          </a:p>
        </p:txBody>
      </p:sp>
      <p:pic>
        <p:nvPicPr>
          <p:cNvPr id="5" name="Tartalom helye 4" descr="A képen szöveg, beltéri, személy, fal látható&#10;&#10;Automatikusan generált leírás">
            <a:extLst>
              <a:ext uri="{FF2B5EF4-FFF2-40B4-BE49-F238E27FC236}">
                <a16:creationId xmlns:a16="http://schemas.microsoft.com/office/drawing/2014/main" id="{38B61981-CEC6-4A8C-8FB2-2F4577FE6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"/>
          <a:stretch/>
        </p:blipFill>
        <p:spPr>
          <a:xfrm>
            <a:off x="3545059" y="4685081"/>
            <a:ext cx="3124000" cy="1906621"/>
          </a:xfrm>
        </p:spPr>
      </p:pic>
      <p:pic>
        <p:nvPicPr>
          <p:cNvPr id="7" name="Kép 6" descr="A képen szöveg, beltéri látható&#10;&#10;Automatikusan generált leírás">
            <a:extLst>
              <a:ext uri="{FF2B5EF4-FFF2-40B4-BE49-F238E27FC236}">
                <a16:creationId xmlns:a16="http://schemas.microsoft.com/office/drawing/2014/main" id="{5C67931F-19C0-4345-B78F-54B8D3FC12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r="151"/>
          <a:stretch/>
        </p:blipFill>
        <p:spPr>
          <a:xfrm>
            <a:off x="421059" y="150024"/>
            <a:ext cx="3124000" cy="2013627"/>
          </a:xfrm>
          <a:prstGeom prst="rect">
            <a:avLst/>
          </a:prstGeom>
        </p:spPr>
      </p:pic>
      <p:pic>
        <p:nvPicPr>
          <p:cNvPr id="9" name="Kép 8" descr="A képen távoli, vezérlőelem, személy, televízió látható&#10;&#10;Automatikusan generált leírás">
            <a:extLst>
              <a:ext uri="{FF2B5EF4-FFF2-40B4-BE49-F238E27FC236}">
                <a16:creationId xmlns:a16="http://schemas.microsoft.com/office/drawing/2014/main" id="{9759FFDC-F2EB-4EE9-909B-AF9D0D244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518" y="2384055"/>
            <a:ext cx="3124000" cy="2080622"/>
          </a:xfrm>
          <a:prstGeom prst="rect">
            <a:avLst/>
          </a:prstGeom>
        </p:spPr>
      </p:pic>
      <p:sp>
        <p:nvSpPr>
          <p:cNvPr id="10" name="Cím 1">
            <a:extLst>
              <a:ext uri="{FF2B5EF4-FFF2-40B4-BE49-F238E27FC236}">
                <a16:creationId xmlns:a16="http://schemas.microsoft.com/office/drawing/2014/main" id="{F69681CD-2EE0-4E6E-A904-E02DEF4FF53D}"/>
              </a:ext>
            </a:extLst>
          </p:cNvPr>
          <p:cNvSpPr txBox="1">
            <a:spLocks/>
          </p:cNvSpPr>
          <p:nvPr/>
        </p:nvSpPr>
        <p:spPr>
          <a:xfrm>
            <a:off x="5313105" y="2577613"/>
            <a:ext cx="6596020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cap="none" dirty="0"/>
              <a:t>Van olyan film vagy sorozat, amelyet ajánlanál a többieknek az értékes mondanivalója miatt?</a:t>
            </a:r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22630C96-EFBF-4E28-82CE-A630D1D15C13}"/>
              </a:ext>
            </a:extLst>
          </p:cNvPr>
          <p:cNvSpPr txBox="1">
            <a:spLocks/>
          </p:cNvSpPr>
          <p:nvPr/>
        </p:nvSpPr>
        <p:spPr>
          <a:xfrm>
            <a:off x="6793966" y="4843363"/>
            <a:ext cx="3634298" cy="1906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 cap="none" dirty="0"/>
              <a:t>Van olyan film vagy sorozat, amelyet megnéztél, de úgy érzed, hogy nem kellett volna?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B4F157F3-5ECC-424D-ADBB-DC08247D5E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9995" y="5490000"/>
            <a:ext cx="1372005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285936-A6A4-4984-84D8-F08EEC73B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2711" y="1970071"/>
            <a:ext cx="5838265" cy="1579953"/>
          </a:xfrm>
        </p:spPr>
        <p:txBody>
          <a:bodyPr>
            <a:noAutofit/>
          </a:bodyPr>
          <a:lstStyle/>
          <a:p>
            <a:r>
              <a:rPr lang="hu-HU" sz="2200" cap="none" dirty="0"/>
              <a:t>Párokban dolgozva mutassátok meg egymásnak, hogy milyen képeket osztottatok meg magatokról a Facebookon és az Instagramon az elmúlt időszakban!</a:t>
            </a:r>
            <a:br>
              <a:rPr lang="hu-HU" sz="2200" cap="none" dirty="0"/>
            </a:br>
            <a:endParaRPr lang="hu-HU" sz="2200" cap="none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7FA511BA-4DF0-40ED-BCD2-592855779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74" y="1896112"/>
            <a:ext cx="5667698" cy="3778466"/>
          </a:xfr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85653D17-20AD-46F3-B75D-9D5BD897A82B}"/>
              </a:ext>
            </a:extLst>
          </p:cNvPr>
          <p:cNvSpPr txBox="1"/>
          <p:nvPr/>
        </p:nvSpPr>
        <p:spPr>
          <a:xfrm>
            <a:off x="2460812" y="626543"/>
            <a:ext cx="8122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>
                <a:latin typeface="+mj-lt"/>
              </a:rPr>
              <a:t>KÖZÖSSÉGI OLDALAK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B8CAD3C-4941-475D-9CE5-EF2569EBFE11}"/>
              </a:ext>
            </a:extLst>
          </p:cNvPr>
          <p:cNvSpPr txBox="1"/>
          <p:nvPr/>
        </p:nvSpPr>
        <p:spPr>
          <a:xfrm>
            <a:off x="6232711" y="3974670"/>
            <a:ext cx="609824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200" cap="none" dirty="0"/>
              <a:t>Mit üzennek rólatok ezek a képek? Milyen tulajdonságotokat emelik ki? Olyannak látjátok a másikat a mindennapokban, mint a megosztott képeken? </a:t>
            </a:r>
            <a:endParaRPr lang="hu-HU" sz="2200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F06873D2-6FDA-47EC-A42C-96638F0432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836" y="5490000"/>
            <a:ext cx="1400164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8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Cseppecske">
  <a:themeElements>
    <a:clrScheme name="Vörös–narancs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seppecsk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7927</TotalTime>
  <Words>1244</Words>
  <Application>Microsoft Office PowerPoint</Application>
  <PresentationFormat>Szélesvásznú</PresentationFormat>
  <Paragraphs>104</Paragraphs>
  <Slides>15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Cseppecske</vt:lpstr>
      <vt:lpstr>PowerPoint-bemutató</vt:lpstr>
      <vt:lpstr>PowerPoint-bemutató</vt:lpstr>
      <vt:lpstr>PowerPoint-bemutató</vt:lpstr>
      <vt:lpstr>Ki vagyok én?</vt:lpstr>
      <vt:lpstr>Mielőtt megvizsgáljuk, hogy miképpen vagyunk jelen az online térben, térképezd fel az időbeosztásodat! Másold le a füzetedbe és töltsd ki az alábbi táblázatot!</vt:lpstr>
      <vt:lpstr>Mivel töltöd az idődet hétvégenként?</vt:lpstr>
      <vt:lpstr>Mennyi időt töltesz az online térben? </vt:lpstr>
      <vt:lpstr>Sokan néznek sorozatokat.  Van, aki a tévében, van, aki különböző streaming oldalakon. Beszélgessetek arról, hogy milyen filmeket, sorozatokat néztek!</vt:lpstr>
      <vt:lpstr>Párokban dolgozva mutassátok meg egymásnak, hogy milyen képeket osztottatok meg magatokról a Facebookon és az Instagramon az elmúlt időszakban! </vt:lpstr>
      <vt:lpstr>A csoport tagjai közül valamelyikőtök készít videókat TikTok vagy Youtube csatornára?  Mutassátok be egymásnak ezeket a videókat! Mit üzennek rólatok ezek a tartalmak? Milyen céllal készítítek őket?</vt:lpstr>
      <vt:lpstr>Ki az úr az életem felett?</vt:lpstr>
      <vt:lpstr>Ki az úr az életem felett?</vt:lpstr>
      <vt:lpstr>Ismered az alábbi fogalmakat? Kattints a piros téglalapokra és ellenőrizd a tudásod!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tikasz.emma@sulid.hu</dc:creator>
  <cp:lastModifiedBy>tikasz.emma@sulid.hu</cp:lastModifiedBy>
  <cp:revision>7</cp:revision>
  <dcterms:created xsi:type="dcterms:W3CDTF">2021-09-17T12:12:05Z</dcterms:created>
  <dcterms:modified xsi:type="dcterms:W3CDTF">2022-02-13T22:53:26Z</dcterms:modified>
</cp:coreProperties>
</file>